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1"/>
    <p:restoredTop sz="94703"/>
  </p:normalViewPr>
  <p:slideViewPr>
    <p:cSldViewPr snapToGrid="0">
      <p:cViewPr varScale="1">
        <p:scale>
          <a:sx n="123" d="100"/>
          <a:sy n="123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1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3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43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09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841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0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82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7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48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7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53E18-1AB3-494E-B792-32926C1CC4EC}" type="datetimeFigureOut">
              <a:rPr lang="en-US" smtClean="0"/>
              <a:t>7/2/25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7112E6C-C029-FF43-8985-125C30BB12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54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B25E9-DAEA-F86E-C603-A80EFEF8B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/>
              <a:t>A Survey on Beyond 5G Network Slicing for Smart Cities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559CC-B716-7933-BF88-C8128F92E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Wajid Rafique , Joyeeta Rani Barai , Abraham O. </a:t>
            </a:r>
            <a:r>
              <a:rPr lang="en-US" dirty="0" err="1"/>
              <a:t>Fapojuwo</a:t>
            </a:r>
            <a:r>
              <a:rPr lang="en-US" dirty="0"/>
              <a:t> , Diwakar Krishnamurthy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3147E2-619F-A7B7-A5AD-A29D04E534EE}"/>
              </a:ext>
            </a:extLst>
          </p:cNvPr>
          <p:cNvSpPr txBox="1"/>
          <p:nvPr/>
        </p:nvSpPr>
        <p:spPr>
          <a:xfrm>
            <a:off x="9204158" y="5690937"/>
            <a:ext cx="21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Presenter – Divya K.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1A05A-8DF4-A12C-0588-A4A6010F44C5}"/>
              </a:ext>
            </a:extLst>
          </p:cNvPr>
          <p:cNvSpPr txBox="1"/>
          <p:nvPr/>
        </p:nvSpPr>
        <p:spPr>
          <a:xfrm>
            <a:off x="2417779" y="1046747"/>
            <a:ext cx="507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Communications Survey &amp; Tutorials – Feb 2025</a:t>
            </a:r>
          </a:p>
        </p:txBody>
      </p:sp>
    </p:spTree>
    <p:extLst>
      <p:ext uri="{BB962C8B-B14F-4D97-AF65-F5344CB8AC3E}">
        <p14:creationId xmlns:p14="http://schemas.microsoft.com/office/powerpoint/2010/main" val="390529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F12E-24A6-3EB1-D8E6-D0764DB2C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47CB-CD09-AF9B-4BDC-9AF0BFDF3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4DD91-EF60-D460-9377-816EDA87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3" y="1891004"/>
            <a:ext cx="10567737" cy="42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6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30A7-0B55-B21B-5001-97564FE10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D27782-5DEF-D081-5614-EF7D4969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BB341-6DE7-EB23-D70A-B36328DA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93" y="0"/>
            <a:ext cx="9603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7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AE1B-8A5D-2DA2-7B08-EABFB2A6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FE92-64A4-8787-28DC-9AA2E17F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Network Slicing Challenges</a:t>
            </a:r>
          </a:p>
          <a:p>
            <a:pPr lvl="1"/>
            <a:r>
              <a:rPr lang="en-US" dirty="0"/>
              <a:t>Applications require varied, dynamic slice characteristics.</a:t>
            </a:r>
          </a:p>
          <a:p>
            <a:pPr lvl="1"/>
            <a:r>
              <a:rPr lang="en-US" dirty="0"/>
              <a:t>Slices must be:</a:t>
            </a:r>
          </a:p>
          <a:p>
            <a:pPr lvl="2"/>
            <a:r>
              <a:rPr lang="en-US" dirty="0"/>
              <a:t>Instantiated quickly.</a:t>
            </a:r>
          </a:p>
          <a:p>
            <a:pPr lvl="2"/>
            <a:r>
              <a:rPr lang="en-US" dirty="0"/>
              <a:t>Scaled elastically.</a:t>
            </a:r>
          </a:p>
          <a:p>
            <a:pPr lvl="2"/>
            <a:r>
              <a:rPr lang="en-US" dirty="0"/>
              <a:t>Terminated on demand.</a:t>
            </a:r>
          </a:p>
          <a:p>
            <a:pPr lvl="1"/>
            <a:r>
              <a:rPr lang="en-US" dirty="0"/>
              <a:t>Issues: resource conflict resolution, coordination across domains, and traffic prediction.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8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C577-0719-5D0D-0347-7778BB08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2455-501C-843C-47CA-00BF9442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 Intent-Based Spectrum Slicing and Sharing</a:t>
            </a:r>
          </a:p>
          <a:p>
            <a:pPr lvl="1"/>
            <a:r>
              <a:rPr lang="en-US" dirty="0"/>
              <a:t>Instead of fixed allocations, slices adjust based on user behavior or application needs.</a:t>
            </a:r>
          </a:p>
          <a:p>
            <a:pPr lvl="1"/>
            <a:r>
              <a:rPr lang="en-US" dirty="0"/>
              <a:t>Example: Emergency services receive more bandwidth during disasters.</a:t>
            </a:r>
          </a:p>
          <a:p>
            <a:pPr lvl="1"/>
            <a:r>
              <a:rPr lang="en-US" dirty="0"/>
              <a:t>Challenge: Implementing secure and interpretable intent-based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3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AEDE-7E7F-8D5D-61B9-03C361F7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6E0FE-0052-D7AA-0398-44C0FE8B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Application-Based End-to-End Slice Management and Orchestration (MANO)</a:t>
            </a:r>
          </a:p>
          <a:p>
            <a:pPr lvl="1"/>
            <a:r>
              <a:rPr lang="en-US" dirty="0"/>
              <a:t>Centralized MANO struggles with diverse, cross-domain applications.</a:t>
            </a:r>
          </a:p>
          <a:p>
            <a:pPr lvl="1"/>
            <a:r>
              <a:rPr lang="en-US" dirty="0"/>
              <a:t>Smart cities demand:</a:t>
            </a:r>
          </a:p>
          <a:p>
            <a:pPr lvl="2"/>
            <a:r>
              <a:rPr lang="en-US" dirty="0"/>
              <a:t>Distributed orchestration.</a:t>
            </a:r>
          </a:p>
          <a:p>
            <a:pPr lvl="2"/>
            <a:r>
              <a:rPr lang="en-US" dirty="0"/>
              <a:t>Context-aware slice instantiation.</a:t>
            </a:r>
          </a:p>
          <a:p>
            <a:pPr lvl="1"/>
            <a:r>
              <a:rPr lang="en-US" dirty="0"/>
              <a:t>E.g., Surveillance may require high bandwidth + video processing VNFs at the edge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185D-B943-2F6C-9908-ED91EA60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52BBA-4BBE-DC0E-7E2A-412DC37FE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Adaptive End-to-End Network Virtualization</a:t>
            </a:r>
          </a:p>
          <a:p>
            <a:pPr lvl="1"/>
            <a:r>
              <a:rPr lang="en-US" dirty="0"/>
              <a:t>Slices span access, transport, and core networks.</a:t>
            </a:r>
          </a:p>
          <a:p>
            <a:pPr lvl="1"/>
            <a:r>
              <a:rPr lang="en-US" dirty="0"/>
              <a:t>Virtualization must:</a:t>
            </a:r>
          </a:p>
          <a:p>
            <a:pPr lvl="2"/>
            <a:r>
              <a:rPr lang="en-US" dirty="0"/>
              <a:t>Abstract multi-vendor hardware.</a:t>
            </a:r>
          </a:p>
          <a:p>
            <a:pPr lvl="2"/>
            <a:r>
              <a:rPr lang="en-US" dirty="0"/>
              <a:t>Guarantee resource isolation.</a:t>
            </a:r>
          </a:p>
          <a:p>
            <a:pPr lvl="2"/>
            <a:r>
              <a:rPr lang="en-US" dirty="0"/>
              <a:t>Adapt to real-time usage and mobility patterns.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8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B182-6383-C2D9-8562-DAED8690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02359-2E78-8C7D-DCA6-D664BF500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Service Function Chaining (SFC) for Emergency Response</a:t>
            </a:r>
          </a:p>
          <a:p>
            <a:pPr lvl="1"/>
            <a:r>
              <a:rPr lang="en-US" dirty="0"/>
              <a:t>Emergency scenarios need flexible chains of VNFs like firewalls, video optimizers, and encryption units.</a:t>
            </a:r>
          </a:p>
          <a:p>
            <a:pPr lvl="1"/>
            <a:r>
              <a:rPr lang="en-US" dirty="0"/>
              <a:t>Goal: predefine chains but adapt them to context in real-time.</a:t>
            </a:r>
          </a:p>
          <a:p>
            <a:pPr lvl="1"/>
            <a:r>
              <a:rPr lang="en-US" dirty="0"/>
              <a:t>Example: Use GNNs (graph neural networks) to optimize chaining in changing topologies.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3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5FD3-358F-AF5A-9D78-F738DAF9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Technical Challenges of B5G Network Slicing for Smart City 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99D13-56FD-E585-94DA-8260EFFD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Service Function Chaining (SFC) for Emergency Response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32032-BA49-2FDC-8BEA-79A456FB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189" y="2569926"/>
            <a:ext cx="9144232" cy="3450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42C65-29C9-1207-F6B7-D63F5AB76DB8}"/>
              </a:ext>
            </a:extLst>
          </p:cNvPr>
          <p:cNvSpPr txBox="1"/>
          <p:nvPr/>
        </p:nvSpPr>
        <p:spPr>
          <a:xfrm>
            <a:off x="1058778" y="6113067"/>
            <a:ext cx="1026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C0C0C0"/>
                </a:highlight>
              </a:rPr>
              <a:t>A service-based architecture of emergency response holographic communication use case showing control plane and user plane functions using B5G</a:t>
            </a:r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i="1" dirty="0">
                <a:highlight>
                  <a:srgbClr val="C0C0C0"/>
                </a:highlight>
              </a:rPr>
              <a:t>network slicing in smart cities</a:t>
            </a:r>
            <a:endParaRPr lang="en-U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86324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053FE-C14A-62A6-3AE7-81E81476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st of information on a table&#10;&#10;AI-generated content may be incorrect.">
            <a:extLst>
              <a:ext uri="{FF2B5EF4-FFF2-40B4-BE49-F238E27FC236}">
                <a16:creationId xmlns:a16="http://schemas.microsoft.com/office/drawing/2014/main" id="{4B8FE3E4-9C24-5808-F5D5-0DAAB3A6D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23" y="259513"/>
            <a:ext cx="11689840" cy="5852873"/>
          </a:xfrm>
        </p:spPr>
      </p:pic>
    </p:spTree>
    <p:extLst>
      <p:ext uri="{BB962C8B-B14F-4D97-AF65-F5344CB8AC3E}">
        <p14:creationId xmlns:p14="http://schemas.microsoft.com/office/powerpoint/2010/main" val="1803086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49AE-3777-E27F-FBF2-0721505D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1D2F-5E9A-AA81-87F8-B5B870FB5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Emergency Response Slice Isolation</a:t>
            </a:r>
          </a:p>
          <a:p>
            <a:pPr lvl="1"/>
            <a:r>
              <a:rPr lang="en-US" dirty="0"/>
              <a:t>Dedicated slices ensure no performance degradation during crises.</a:t>
            </a:r>
          </a:p>
          <a:p>
            <a:pPr lvl="1"/>
            <a:r>
              <a:rPr lang="en-US" dirty="0"/>
              <a:t>Requires policies for:</a:t>
            </a:r>
          </a:p>
          <a:p>
            <a:pPr lvl="2"/>
            <a:r>
              <a:rPr lang="en-US" dirty="0"/>
              <a:t>Physical and logical separation.</a:t>
            </a:r>
          </a:p>
          <a:p>
            <a:pPr lvl="2"/>
            <a:r>
              <a:rPr lang="en-US" dirty="0"/>
              <a:t>Priority enforcement.</a:t>
            </a:r>
          </a:p>
          <a:p>
            <a:pPr lvl="2"/>
            <a:r>
              <a:rPr lang="en-US" dirty="0"/>
              <a:t>Secure access control.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7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0870-E9F3-AB77-BF4B-6526783C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8226-F8CE-91B4-FB74-B964E20D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comprehensive survey on B5G network slicing use cases, practical implementations, and applications</a:t>
            </a:r>
          </a:p>
          <a:p>
            <a:r>
              <a:rPr lang="en-US" dirty="0"/>
              <a:t>Provides detailed taxonomy of B5G network slicing framework requirements, design, dynamic intra- and inter-slice resource allocation techniques, management, and orchestration</a:t>
            </a:r>
          </a:p>
          <a:p>
            <a:r>
              <a:rPr lang="en-US" dirty="0"/>
              <a:t>Discusses technical challenges for implementing B5G network slicing for smart cities applications and potential solutions</a:t>
            </a:r>
          </a:p>
        </p:txBody>
      </p:sp>
    </p:spTree>
    <p:extLst>
      <p:ext uri="{BB962C8B-B14F-4D97-AF65-F5344CB8AC3E}">
        <p14:creationId xmlns:p14="http://schemas.microsoft.com/office/powerpoint/2010/main" val="155380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72CD7-C86B-0157-3B47-0D33C3E3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28327-87E6-0170-1454-CF65028D5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AI/ML Techniques for Slice Resource Management</a:t>
            </a:r>
          </a:p>
          <a:p>
            <a:pPr lvl="1"/>
            <a:r>
              <a:rPr lang="en-US" dirty="0"/>
              <a:t>Use cases:</a:t>
            </a:r>
          </a:p>
          <a:p>
            <a:pPr lvl="2"/>
            <a:r>
              <a:rPr lang="en-US" dirty="0"/>
              <a:t>Predictive scaling.</a:t>
            </a:r>
          </a:p>
          <a:p>
            <a:pPr lvl="2"/>
            <a:r>
              <a:rPr lang="en-US" dirty="0"/>
              <a:t>Anomaly detection.</a:t>
            </a:r>
          </a:p>
          <a:p>
            <a:pPr lvl="2"/>
            <a:r>
              <a:rPr lang="en-US" dirty="0"/>
              <a:t>Traffic classification.</a:t>
            </a:r>
          </a:p>
          <a:p>
            <a:pPr lvl="1"/>
            <a:r>
              <a:rPr lang="en-US" dirty="0"/>
              <a:t>Techniques:</a:t>
            </a:r>
          </a:p>
          <a:p>
            <a:pPr lvl="2"/>
            <a:r>
              <a:rPr lang="en-US" dirty="0"/>
              <a:t>Reinforcement learning for dynamic scaling.</a:t>
            </a:r>
          </a:p>
          <a:p>
            <a:pPr lvl="2"/>
            <a:r>
              <a:rPr lang="en-US" dirty="0"/>
              <a:t>Supervised learning for SLA violation prediction.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5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9AEFE-A760-E707-E01B-FF70B66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AE6B-0239-2C23-8E29-C1DAB354A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Service Guarantee in Healthcare</a:t>
            </a:r>
          </a:p>
          <a:p>
            <a:pPr lvl="1"/>
            <a:r>
              <a:rPr lang="en-US" dirty="0"/>
              <a:t>Key metrics: delay &lt;1 </a:t>
            </a:r>
            <a:r>
              <a:rPr lang="en-US" dirty="0" err="1"/>
              <a:t>ms</a:t>
            </a:r>
            <a:r>
              <a:rPr lang="en-US" dirty="0"/>
              <a:t>, 99.999% reliability.</a:t>
            </a:r>
          </a:p>
          <a:p>
            <a:pPr lvl="1"/>
            <a:r>
              <a:rPr lang="en-US" dirty="0"/>
              <a:t>Telesurgery and remote diagnostics depend on:</a:t>
            </a:r>
          </a:p>
          <a:p>
            <a:pPr lvl="2"/>
            <a:r>
              <a:rPr lang="en-US" dirty="0"/>
              <a:t>E2E QoS assurance.</a:t>
            </a:r>
          </a:p>
          <a:p>
            <a:pPr lvl="2"/>
            <a:r>
              <a:rPr lang="en-US" dirty="0"/>
              <a:t>Fast recovery mechanisms.</a:t>
            </a:r>
          </a:p>
          <a:p>
            <a:pPr lvl="1"/>
            <a:r>
              <a:rPr lang="en-US" dirty="0"/>
              <a:t>Slice orchestration must consider patient location and application criticality.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5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41F5-0578-A5F3-F09D-4B095E58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03F7-A52B-C77D-A3ED-294A49C8F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Adaptation of ML Models in Smart Cities</a:t>
            </a:r>
          </a:p>
          <a:p>
            <a:pPr lvl="1"/>
            <a:r>
              <a:rPr lang="en-US" dirty="0"/>
              <a:t>Challenge: ML models trained on one dataset may fail on another (data drift).</a:t>
            </a:r>
          </a:p>
          <a:p>
            <a:pPr lvl="1"/>
            <a:r>
              <a:rPr lang="en-US" dirty="0"/>
              <a:t>Solutions:</a:t>
            </a:r>
          </a:p>
          <a:p>
            <a:pPr lvl="2"/>
            <a:r>
              <a:rPr lang="en-US" dirty="0"/>
              <a:t>Online learning.</a:t>
            </a:r>
          </a:p>
          <a:p>
            <a:pPr lvl="2"/>
            <a:r>
              <a:rPr lang="en-US" dirty="0"/>
              <a:t>Meta-learning to generalize across applications.</a:t>
            </a:r>
          </a:p>
          <a:p>
            <a:pPr lvl="2"/>
            <a:r>
              <a:rPr lang="en-US" dirty="0"/>
              <a:t>Federated learning to preserve privacy.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77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3161-19F4-0CAE-AE65-96486347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list of informational data&#10;&#10;AI-generated content may be incorrect.">
            <a:extLst>
              <a:ext uri="{FF2B5EF4-FFF2-40B4-BE49-F238E27FC236}">
                <a16:creationId xmlns:a16="http://schemas.microsoft.com/office/drawing/2014/main" id="{778A7640-01EF-DE5B-45C1-A4FE481C8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626" y="197053"/>
            <a:ext cx="11048748" cy="6463894"/>
          </a:xfrm>
        </p:spPr>
      </p:pic>
    </p:spTree>
    <p:extLst>
      <p:ext uri="{BB962C8B-B14F-4D97-AF65-F5344CB8AC3E}">
        <p14:creationId xmlns:p14="http://schemas.microsoft.com/office/powerpoint/2010/main" val="212017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5C7F-67D7-F4DA-03C0-06C1BA05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7FD5-48C0-B816-D8DC-78A76ED1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W. Rafique, J. Rani Barai, A. O. </a:t>
            </a:r>
            <a:r>
              <a:rPr lang="en-US" dirty="0" err="1"/>
              <a:t>Fapojuwo</a:t>
            </a:r>
            <a:r>
              <a:rPr lang="en-US" dirty="0"/>
              <a:t> and D. Krishnamurthy, "A Survey on Beyond 5G Network Slicing for Smart Cities Applications," in IEEE Communications Surveys &amp; Tutorials, vol. 27, no. 1, pp. 595-628, Feb. 2025, </a:t>
            </a:r>
            <a:r>
              <a:rPr lang="en-US" dirty="0" err="1"/>
              <a:t>doi</a:t>
            </a:r>
            <a:r>
              <a:rPr lang="en-US" dirty="0"/>
              <a:t>: 10.1109/COMST.2024.3410295. keywords: {Smart cities;5G mobile </a:t>
            </a:r>
            <a:r>
              <a:rPr lang="en-US" dirty="0" err="1"/>
              <a:t>communication;Network</a:t>
            </a:r>
            <a:r>
              <a:rPr lang="en-US" dirty="0"/>
              <a:t> </a:t>
            </a:r>
            <a:r>
              <a:rPr lang="en-US" dirty="0" err="1"/>
              <a:t>slicing;Surveys;Video</a:t>
            </a:r>
            <a:r>
              <a:rPr lang="en-US" dirty="0"/>
              <a:t> </a:t>
            </a:r>
            <a:r>
              <a:rPr lang="en-US" dirty="0" err="1"/>
              <a:t>surveillance;Network</a:t>
            </a:r>
            <a:r>
              <a:rPr lang="en-US" dirty="0"/>
              <a:t> function </a:t>
            </a:r>
            <a:r>
              <a:rPr lang="en-US" dirty="0" err="1"/>
              <a:t>virtualization;Internet</a:t>
            </a:r>
            <a:r>
              <a:rPr lang="en-US" dirty="0"/>
              <a:t> of </a:t>
            </a:r>
            <a:r>
              <a:rPr lang="en-US" dirty="0" err="1"/>
              <a:t>Things;Beyond</a:t>
            </a:r>
            <a:r>
              <a:rPr lang="en-US" dirty="0"/>
              <a:t> 5G network </a:t>
            </a:r>
            <a:r>
              <a:rPr lang="en-US" dirty="0" err="1"/>
              <a:t>slicing;AI</a:t>
            </a:r>
            <a:r>
              <a:rPr lang="en-US" dirty="0"/>
              <a:t>/ML;3GPP;NFV;SDN;smart cities},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9EE2-58C3-F085-9929-AB132BEB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F5F6-F106-3274-E14D-A02ECAF4F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B5G Smart Cities Vision</a:t>
            </a:r>
          </a:p>
          <a:p>
            <a:pPr lvl="1"/>
            <a:r>
              <a:rPr lang="en-US" dirty="0"/>
              <a:t>Smart cities will evolve into data-driven ecosystems with dense IoT deployments, autonomous vehicles, remote healthcare, and smart infrastructure.</a:t>
            </a:r>
          </a:p>
          <a:p>
            <a:pPr lvl="1"/>
            <a:r>
              <a:rPr lang="en-US" dirty="0"/>
              <a:t>B5G will enable:</a:t>
            </a:r>
          </a:p>
          <a:p>
            <a:pPr lvl="2"/>
            <a:r>
              <a:rPr lang="en-US" dirty="0"/>
              <a:t>Ultra-reliable, low-latency communications (URLLC)</a:t>
            </a:r>
          </a:p>
          <a:p>
            <a:pPr lvl="2"/>
            <a:r>
              <a:rPr lang="en-US" dirty="0"/>
              <a:t>High throughput and massive device connectivity</a:t>
            </a:r>
          </a:p>
          <a:p>
            <a:pPr lvl="2"/>
            <a:r>
              <a:rPr lang="en-US" dirty="0"/>
              <a:t>Real-time service delivery and data analytics</a:t>
            </a:r>
          </a:p>
          <a:p>
            <a:pPr lvl="1"/>
            <a:r>
              <a:rPr lang="en-US" dirty="0"/>
              <a:t>Key architectural goals include AI-native orchestration, secure virtual slices, and autonomous adaptation to traffic and user demands.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5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D50CD-FE01-1559-5446-712A93E4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E981-8E35-59A0-840A-A5DCAF52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FD1D-858A-6F28-A87E-B0CB08A46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Cities B5G Network Slicing Enablers</a:t>
            </a:r>
          </a:p>
          <a:p>
            <a:pPr lvl="1"/>
            <a:r>
              <a:rPr lang="en-US" b="1" dirty="0"/>
              <a:t>Software-Defined Networking (SDN):</a:t>
            </a:r>
            <a:r>
              <a:rPr lang="en-US" dirty="0"/>
              <a:t> Separates control and data planes for centralized management.</a:t>
            </a:r>
          </a:p>
          <a:p>
            <a:pPr lvl="1"/>
            <a:r>
              <a:rPr lang="en-US" b="1" dirty="0"/>
              <a:t>Network Function Virtualization (NFV):</a:t>
            </a:r>
            <a:r>
              <a:rPr lang="en-US" dirty="0"/>
              <a:t> Enables dynamic deployment of virtual network functions (VNFs).</a:t>
            </a:r>
          </a:p>
          <a:p>
            <a:pPr lvl="1"/>
            <a:r>
              <a:rPr lang="en-US" b="1" dirty="0"/>
              <a:t>Multi-access Edge Computing (MEC):</a:t>
            </a:r>
            <a:r>
              <a:rPr lang="en-US" dirty="0"/>
              <a:t> Reduces latency by moving computing closer to users.</a:t>
            </a:r>
          </a:p>
          <a:p>
            <a:pPr lvl="1"/>
            <a:r>
              <a:rPr lang="en-US" dirty="0"/>
              <a:t>Together, these enable programmable, scalable, and service-specific network slices.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0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8720-25CA-1CB8-9C0F-ED30ABD6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45B2A-CD24-38CE-670B-9FC84BA9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 Cities QoS Requirements for 5G, B5G, and 6G</a:t>
            </a:r>
          </a:p>
          <a:p>
            <a:pPr lvl="1"/>
            <a:r>
              <a:rPr lang="en-US" dirty="0"/>
              <a:t>Each generation enhances support for diverse services:</a:t>
            </a:r>
          </a:p>
          <a:p>
            <a:pPr lvl="2"/>
            <a:r>
              <a:rPr lang="en-US" b="1" dirty="0"/>
              <a:t>5G:</a:t>
            </a:r>
            <a:r>
              <a:rPr lang="en-US" dirty="0"/>
              <a:t> </a:t>
            </a:r>
            <a:r>
              <a:rPr lang="en-US" dirty="0" err="1"/>
              <a:t>eMBB</a:t>
            </a:r>
            <a:r>
              <a:rPr lang="en-US" dirty="0"/>
              <a:t>, URLLC, </a:t>
            </a:r>
            <a:r>
              <a:rPr lang="en-US" dirty="0" err="1"/>
              <a:t>mMTC</a:t>
            </a:r>
            <a:r>
              <a:rPr lang="en-US" dirty="0"/>
              <a:t> with rigid QoS classes.</a:t>
            </a:r>
          </a:p>
          <a:p>
            <a:pPr lvl="2"/>
            <a:r>
              <a:rPr lang="en-US" b="1" dirty="0"/>
              <a:t>B5G/6G:</a:t>
            </a:r>
            <a:r>
              <a:rPr lang="en-US" dirty="0"/>
              <a:t> Hybrid, customizable QoS profiles.</a:t>
            </a:r>
          </a:p>
          <a:p>
            <a:pPr lvl="1"/>
            <a:r>
              <a:rPr lang="en-US" dirty="0"/>
              <a:t>Future networks must support deterministic delay, ultra-high reliability, and service-based SLAs.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27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A607-84F6-BA5B-FC1D-600B0010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82932-DEE7-9EA0-7221-F535E8C9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98" y="2306493"/>
            <a:ext cx="5692818" cy="2869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E2EE2-47BF-4A49-AF4D-87501AADB9B3}"/>
              </a:ext>
            </a:extLst>
          </p:cNvPr>
          <p:cNvSpPr txBox="1"/>
          <p:nvPr/>
        </p:nvSpPr>
        <p:spPr>
          <a:xfrm>
            <a:off x="1852864" y="539178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5G three main service categories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0F2FE-F089-2CEF-61E1-1B16F089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36" y="2036984"/>
            <a:ext cx="5660870" cy="3354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E9816E-9707-0C5A-CF35-322A2799D84F}"/>
              </a:ext>
            </a:extLst>
          </p:cNvPr>
          <p:cNvSpPr txBox="1"/>
          <p:nvPr/>
        </p:nvSpPr>
        <p:spPr>
          <a:xfrm>
            <a:off x="8133347" y="5576448"/>
            <a:ext cx="308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5G and B5G service categories</a:t>
            </a:r>
          </a:p>
        </p:txBody>
      </p:sp>
    </p:spTree>
    <p:extLst>
      <p:ext uri="{BB962C8B-B14F-4D97-AF65-F5344CB8AC3E}">
        <p14:creationId xmlns:p14="http://schemas.microsoft.com/office/powerpoint/2010/main" val="273509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22FE-C7A1-9C23-657D-A5FD799C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1F341-01A5-B3A0-DEDD-C777D80F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Emergency Response</a:t>
            </a:r>
          </a:p>
          <a:p>
            <a:pPr lvl="1"/>
            <a:r>
              <a:rPr lang="en-US" dirty="0"/>
              <a:t>Requires ultra-reliable, low-latency connectivity (URLLC).</a:t>
            </a:r>
          </a:p>
          <a:p>
            <a:pPr lvl="1"/>
            <a:r>
              <a:rPr lang="en-US" dirty="0"/>
              <a:t>Traffic type: Deterministic Aperiodic Traffic (DAT).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5G-connected ambulances.</a:t>
            </a:r>
          </a:p>
          <a:p>
            <a:pPr lvl="2"/>
            <a:r>
              <a:rPr lang="en-US" dirty="0"/>
              <a:t>Smart patrol cars with real-time video and biometric streaming.</a:t>
            </a:r>
          </a:p>
          <a:p>
            <a:pPr lvl="1"/>
            <a:r>
              <a:rPr lang="en-US" dirty="0"/>
              <a:t>Services must dynamically scale and isolate resources during crises.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2C64-CEE6-02A6-B5C0-41D7E8CE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DA47-313E-FF1B-54E6-03EA5FD3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Smart Transportation &amp; Autonomous Vehicles</a:t>
            </a:r>
          </a:p>
          <a:p>
            <a:pPr lvl="1"/>
            <a:r>
              <a:rPr lang="en-US" dirty="0"/>
              <a:t>Traffic: Deterministic Periodic Traffic (DPT).</a:t>
            </a:r>
          </a:p>
          <a:p>
            <a:pPr lvl="1"/>
            <a:r>
              <a:rPr lang="en-US" dirty="0"/>
              <a:t>Requires high bandwidth, low latency, and real-time V2X communication.</a:t>
            </a:r>
          </a:p>
          <a:p>
            <a:pPr lvl="1"/>
            <a:r>
              <a:rPr lang="en-US" dirty="0"/>
              <a:t>Examples include:</a:t>
            </a:r>
          </a:p>
          <a:p>
            <a:pPr lvl="2"/>
            <a:r>
              <a:rPr lang="en-US" dirty="0"/>
              <a:t>Railway signaling systems (e.g., SEPTA in the US).</a:t>
            </a:r>
          </a:p>
          <a:p>
            <a:pPr lvl="2"/>
            <a:r>
              <a:rPr lang="en-US" dirty="0"/>
              <a:t>Smart vehicle dispatch in Detroit.</a:t>
            </a:r>
          </a:p>
          <a:p>
            <a:pPr lvl="1"/>
            <a:r>
              <a:rPr lang="en-US" dirty="0"/>
              <a:t>Slices must support vehicle-to-infrastructure and vehicle-to-cloud interactions.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20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DD97-458D-2D77-A4F2-CE9810F7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B5G Smart Cities Applications and Requirements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338B050C-FFD7-2691-1557-E9D9A8FC2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537" y="2181852"/>
            <a:ext cx="9959980" cy="3715904"/>
          </a:xfrm>
        </p:spPr>
      </p:pic>
    </p:spTree>
    <p:extLst>
      <p:ext uri="{BB962C8B-B14F-4D97-AF65-F5344CB8AC3E}">
        <p14:creationId xmlns:p14="http://schemas.microsoft.com/office/powerpoint/2010/main" val="333949820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1404</TotalTime>
  <Words>1009</Words>
  <Application>Microsoft Macintosh PowerPoint</Application>
  <PresentationFormat>Widescreen</PresentationFormat>
  <Paragraphs>116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Gill Sans MT</vt:lpstr>
      <vt:lpstr>Gallery</vt:lpstr>
      <vt:lpstr>A Survey on Beyond 5G Network Slicing for Smart Cities Applications</vt:lpstr>
      <vt:lpstr>abstract</vt:lpstr>
      <vt:lpstr>Introduction</vt:lpstr>
      <vt:lpstr>Introduction</vt:lpstr>
      <vt:lpstr>B5G Smart Cities Applications and Requirements</vt:lpstr>
      <vt:lpstr>B5G Smart Cities Applications and Requirements</vt:lpstr>
      <vt:lpstr>B5G Smart Cities Applications and Requirements</vt:lpstr>
      <vt:lpstr>B5G Smart Cities Applications and Requirements</vt:lpstr>
      <vt:lpstr>B5G Smart Cities Applications and Requirements</vt:lpstr>
      <vt:lpstr>B5G Smart Cities Applications and Requirements</vt:lpstr>
      <vt:lpstr>PowerPoint Presentation</vt:lpstr>
      <vt:lpstr>Technical Challenges of B5G Network Slicing for Smart City Applications</vt:lpstr>
      <vt:lpstr>Technical Challenges of B5G Network Slicing for Smart City Applications</vt:lpstr>
      <vt:lpstr>Technical Challenges of B5G Network Slicing for Smart City Applications</vt:lpstr>
      <vt:lpstr>Technical Challenges of B5G Network Slicing for Smart City Applications</vt:lpstr>
      <vt:lpstr>Technical Challenges of B5G Network Slicing for Smart City Applications</vt:lpstr>
      <vt:lpstr>Technical Challenges of B5G Network Slicing for Smart City Applications</vt:lpstr>
      <vt:lpstr>PowerPoint Presentation</vt:lpstr>
      <vt:lpstr>Current and Future Research Directions</vt:lpstr>
      <vt:lpstr>Current and Future Research Directions</vt:lpstr>
      <vt:lpstr>Current and Future Research Directions</vt:lpstr>
      <vt:lpstr>Current and Future Research Directions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Khanure, Divya</dc:creator>
  <cp:lastModifiedBy>Khanure, Divya</cp:lastModifiedBy>
  <cp:revision>2</cp:revision>
  <dcterms:created xsi:type="dcterms:W3CDTF">2025-07-02T16:40:11Z</dcterms:created>
  <dcterms:modified xsi:type="dcterms:W3CDTF">2025-07-03T16:04:17Z</dcterms:modified>
</cp:coreProperties>
</file>